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8" r:id="rId2"/>
    <p:sldId id="531" r:id="rId3"/>
    <p:sldId id="351" r:id="rId4"/>
    <p:sldId id="265" r:id="rId5"/>
    <p:sldId id="267" r:id="rId6"/>
    <p:sldId id="282" r:id="rId7"/>
    <p:sldId id="283" r:id="rId8"/>
    <p:sldId id="534" r:id="rId9"/>
    <p:sldId id="326" r:id="rId10"/>
    <p:sldId id="298" r:id="rId11"/>
    <p:sldId id="330" r:id="rId12"/>
    <p:sldId id="329" r:id="rId13"/>
    <p:sldId id="331" r:id="rId14"/>
    <p:sldId id="332" r:id="rId15"/>
    <p:sldId id="359" r:id="rId16"/>
    <p:sldId id="301" r:id="rId17"/>
    <p:sldId id="302" r:id="rId18"/>
    <p:sldId id="333" r:id="rId19"/>
    <p:sldId id="316" r:id="rId20"/>
    <p:sldId id="303" r:id="rId21"/>
    <p:sldId id="304" r:id="rId22"/>
    <p:sldId id="335" r:id="rId23"/>
    <p:sldId id="339" r:id="rId24"/>
    <p:sldId id="340" r:id="rId25"/>
    <p:sldId id="341" r:id="rId26"/>
    <p:sldId id="350" r:id="rId27"/>
    <p:sldId id="344" r:id="rId28"/>
    <p:sldId id="360" r:id="rId29"/>
    <p:sldId id="347" r:id="rId30"/>
    <p:sldId id="305" r:id="rId31"/>
    <p:sldId id="306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avec 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80" y="2780929"/>
            <a:ext cx="6984886" cy="20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7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Dense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Keras.layers.Dense</a:t>
            </a:r>
            <a:r>
              <a:rPr lang="fr-FR" dirty="0"/>
              <a:t> est le layer MLP</a:t>
            </a:r>
          </a:p>
          <a:p>
            <a:pPr lvl="1"/>
            <a:r>
              <a:rPr lang="fr-FR" dirty="0"/>
              <a:t>Spécifie le nombre de perceptron</a:t>
            </a:r>
          </a:p>
          <a:p>
            <a:pPr lvl="1"/>
            <a:r>
              <a:rPr lang="fr-FR" dirty="0" err="1"/>
              <a:t>keras.layers.Dense</a:t>
            </a:r>
            <a:r>
              <a:rPr lang="fr-FR" dirty="0"/>
              <a:t>(8)</a:t>
            </a:r>
          </a:p>
          <a:p>
            <a:pPr lvl="1"/>
            <a:r>
              <a:rPr lang="fr-FR" dirty="0"/>
              <a:t>La fonction d’activation est identique pour tous le layer</a:t>
            </a:r>
          </a:p>
          <a:p>
            <a:pPr lvl="1"/>
            <a:r>
              <a:rPr lang="fr-FR" dirty="0" err="1"/>
              <a:t>keras.layers.Dense</a:t>
            </a:r>
            <a:r>
              <a:rPr lang="fr-FR" dirty="0"/>
              <a:t>(8, activation=‘relu’)</a:t>
            </a:r>
          </a:p>
          <a:p>
            <a:pPr lvl="1"/>
            <a:r>
              <a:rPr lang="fr-FR" dirty="0"/>
              <a:t>Facultativement </a:t>
            </a:r>
            <a:r>
              <a:rPr lang="fr-FR" dirty="0" err="1"/>
              <a:t>input_shape</a:t>
            </a:r>
            <a:r>
              <a:rPr lang="fr-FR" dirty="0"/>
              <a:t> définit le </a:t>
            </a:r>
            <a:r>
              <a:rPr lang="fr-FR" dirty="0" err="1"/>
              <a:t>shape</a:t>
            </a:r>
            <a:r>
              <a:rPr lang="fr-FR" dirty="0"/>
              <a:t> du tenseur en entrée du layer</a:t>
            </a:r>
          </a:p>
          <a:p>
            <a:pPr lvl="1"/>
            <a:r>
              <a:rPr lang="fr-FR" dirty="0" err="1"/>
              <a:t>keras.layers.Dense</a:t>
            </a:r>
            <a:r>
              <a:rPr lang="fr-FR" dirty="0"/>
              <a:t>(8, </a:t>
            </a:r>
            <a:r>
              <a:rPr lang="fr-FR" dirty="0" err="1"/>
              <a:t>input_shape</a:t>
            </a:r>
            <a:r>
              <a:rPr lang="fr-FR" dirty="0"/>
              <a:t>(2,))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640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Sequential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Keras.Sequential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keras.Sequential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Possède une liste de </a:t>
            </a:r>
            <a:r>
              <a:rPr lang="fr-FR" dirty="0" err="1"/>
              <a:t>layers</a:t>
            </a:r>
            <a:endParaRPr lang="fr-FR" dirty="0"/>
          </a:p>
          <a:p>
            <a:pPr lvl="1"/>
            <a:r>
              <a:rPr lang="fr-FR" dirty="0" err="1"/>
              <a:t>Model.layers</a:t>
            </a:r>
            <a:endParaRPr lang="fr-FR" dirty="0"/>
          </a:p>
          <a:p>
            <a:pPr lvl="1"/>
            <a:r>
              <a:rPr lang="fr-FR" dirty="0"/>
              <a:t>Ajout d’un layer soit par </a:t>
            </a:r>
            <a:r>
              <a:rPr lang="fr-FR" dirty="0" err="1"/>
              <a:t>add</a:t>
            </a:r>
            <a:r>
              <a:rPr lang="fr-FR" dirty="0"/>
              <a:t> soit par le constructeur</a:t>
            </a:r>
          </a:p>
          <a:p>
            <a:pPr lvl="1"/>
            <a:r>
              <a:rPr lang="fr-FR" dirty="0"/>
              <a:t>Un layer ne peut avoir qu’un seul parent (MLP)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43" y="4470324"/>
            <a:ext cx="3563283" cy="11521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26" y="4439137"/>
            <a:ext cx="5797759" cy="1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Keras.Model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keras.Model</a:t>
            </a:r>
            <a:r>
              <a:rPr lang="fr-FR" dirty="0"/>
              <a:t>(inputs, outputs)</a:t>
            </a:r>
          </a:p>
          <a:p>
            <a:pPr lvl="1"/>
            <a:r>
              <a:rPr lang="fr-FR" dirty="0"/>
              <a:t>Ajout d’un layer un </a:t>
            </a:r>
            <a:r>
              <a:rPr lang="fr-FR" dirty="0" err="1"/>
              <a:t>tuple</a:t>
            </a:r>
            <a:r>
              <a:rPr lang="fr-FR" dirty="0"/>
              <a:t> </a:t>
            </a:r>
            <a:r>
              <a:rPr lang="fr-FR" dirty="0" err="1"/>
              <a:t>postfixé</a:t>
            </a:r>
            <a:endParaRPr lang="fr-FR" dirty="0"/>
          </a:p>
          <a:p>
            <a:pPr lvl="1"/>
            <a:r>
              <a:rPr lang="fr-FR" dirty="0"/>
              <a:t>Un layer peut avoir plusieurs parents (non MLP)</a:t>
            </a:r>
          </a:p>
          <a:p>
            <a:pPr lvl="1"/>
            <a:r>
              <a:rPr lang="fr-FR" dirty="0"/>
              <a:t>Le modèle peut avoir plusieurs inputs et outputs</a:t>
            </a:r>
          </a:p>
          <a:p>
            <a:pPr lvl="1"/>
            <a:r>
              <a:rPr lang="fr-FR" dirty="0"/>
              <a:t>Le premier layer doit être de type Input(</a:t>
            </a:r>
            <a:r>
              <a:rPr lang="fr-FR" dirty="0" err="1"/>
              <a:t>shape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4221088"/>
            <a:ext cx="537564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3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Algorithme de </a:t>
            </a:r>
            <a:r>
              <a:rPr lang="fr-FR" dirty="0" err="1"/>
              <a:t>backtracking</a:t>
            </a:r>
            <a:endParaRPr lang="fr-FR" dirty="0"/>
          </a:p>
          <a:p>
            <a:r>
              <a:rPr lang="fr-FR" dirty="0"/>
              <a:t>En 1</a:t>
            </a:r>
            <a:r>
              <a:rPr lang="fr-FR" baseline="30000" dirty="0"/>
              <a:t>ère</a:t>
            </a:r>
            <a:r>
              <a:rPr lang="fr-FR" dirty="0"/>
              <a:t> intention utiliser </a:t>
            </a:r>
            <a:r>
              <a:rPr lang="fr-FR" dirty="0" err="1"/>
              <a:t>RMSProp</a:t>
            </a:r>
            <a:r>
              <a:rPr lang="fr-FR" dirty="0"/>
              <a:t> (pas de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Ou Adam (avec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  <a:p>
            <a:r>
              <a:rPr lang="fr-FR" dirty="0"/>
              <a:t>Plus tard nous verrons SGD (avec dérivée et </a:t>
            </a:r>
            <a:r>
              <a:rPr lang="fr-FR" dirty="0" err="1"/>
              <a:t>nesterov</a:t>
            </a:r>
            <a:r>
              <a:rPr lang="fr-FR" dirty="0"/>
              <a:t> </a:t>
            </a:r>
            <a:r>
              <a:rPr lang="fr-FR" dirty="0" err="1"/>
              <a:t>momentum</a:t>
            </a:r>
            <a:r>
              <a:rPr lang="fr-FR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38" y="3908648"/>
            <a:ext cx="3658245" cy="244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1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Optimizer</a:t>
            </a:r>
            <a:endParaRPr lang="fr-FR" dirty="0"/>
          </a:p>
        </p:txBody>
      </p:sp>
      <p:pic>
        <p:nvPicPr>
          <p:cNvPr id="1026" name="Picture 2" descr="optim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340768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Compile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Compile construit le réseaux de tenseurs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/>
              <a:t>Méthode de calcul du </a:t>
            </a:r>
            <a:r>
              <a:rPr lang="fr-FR" dirty="0" err="1"/>
              <a:t>loss</a:t>
            </a:r>
            <a:endParaRPr lang="fr-FR" dirty="0"/>
          </a:p>
          <a:p>
            <a:pPr lvl="2"/>
            <a:r>
              <a:rPr lang="fr-FR" dirty="0" err="1"/>
              <a:t>mse</a:t>
            </a:r>
            <a:r>
              <a:rPr lang="fr-FR" dirty="0"/>
              <a:t> : 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Squared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  <a:p>
            <a:pPr lvl="1"/>
            <a:r>
              <a:rPr lang="fr-FR" dirty="0" err="1"/>
              <a:t>Metrics</a:t>
            </a:r>
            <a:endParaRPr lang="fr-FR" dirty="0"/>
          </a:p>
          <a:p>
            <a:pPr lvl="2"/>
            <a:r>
              <a:rPr lang="fr-FR" dirty="0"/>
              <a:t>Par défaut seul le </a:t>
            </a:r>
            <a:r>
              <a:rPr lang="fr-FR" dirty="0" err="1"/>
              <a:t>loss</a:t>
            </a:r>
            <a:r>
              <a:rPr lang="fr-FR" dirty="0"/>
              <a:t> est affiché (peu parlant)</a:t>
            </a:r>
          </a:p>
          <a:p>
            <a:pPr lvl="2"/>
            <a:r>
              <a:rPr lang="fr-FR" dirty="0"/>
              <a:t>Le </a:t>
            </a:r>
            <a:r>
              <a:rPr lang="fr-FR" dirty="0" err="1"/>
              <a:t>metric</a:t>
            </a:r>
            <a:r>
              <a:rPr lang="fr-FR" dirty="0"/>
              <a:t> le plus parlant est </a:t>
            </a:r>
            <a:r>
              <a:rPr lang="fr-FR" dirty="0" err="1"/>
              <a:t>accuracy</a:t>
            </a:r>
            <a:r>
              <a:rPr lang="fr-FR" dirty="0"/>
              <a:t> qui affiche la précision du calcul soit </a:t>
            </a:r>
            <a:r>
              <a:rPr lang="fr-FR" dirty="0" err="1"/>
              <a:t>nbGoodResult</a:t>
            </a:r>
            <a:r>
              <a:rPr lang="fr-FR" dirty="0"/>
              <a:t> / </a:t>
            </a:r>
            <a:r>
              <a:rPr lang="fr-FR" dirty="0" err="1"/>
              <a:t>nbTotalItem</a:t>
            </a:r>
            <a:endParaRPr lang="fr-FR" dirty="0"/>
          </a:p>
          <a:p>
            <a:r>
              <a:rPr lang="fr-FR" dirty="0" err="1"/>
              <a:t>Model.summary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Affiche le réseau</a:t>
            </a:r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2060848"/>
            <a:ext cx="679046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Entraine le modèle</a:t>
            </a:r>
          </a:p>
          <a:p>
            <a:pPr lvl="1"/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epochs</a:t>
            </a:r>
            <a:r>
              <a:rPr lang="fr-FR" dirty="0"/>
              <a:t>=10, </a:t>
            </a:r>
            <a:r>
              <a:rPr lang="fr-FR" dirty="0" err="1"/>
              <a:t>batch_size</a:t>
            </a:r>
            <a:r>
              <a:rPr lang="fr-FR" dirty="0"/>
              <a:t>=10)</a:t>
            </a:r>
          </a:p>
          <a:p>
            <a:pPr lvl="1"/>
            <a:r>
              <a:rPr lang="fr-FR" dirty="0"/>
              <a:t>Retourne l’historique des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3140968"/>
            <a:ext cx="73628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Epochs</a:t>
            </a:r>
            <a:r>
              <a:rPr lang="fr-FR" dirty="0"/>
              <a:t> est le nombre d’itération sur tous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Ainsi si le nombre de data dans le </a:t>
            </a:r>
            <a:r>
              <a:rPr lang="fr-FR" dirty="0" err="1"/>
              <a:t>dataset</a:t>
            </a:r>
            <a:r>
              <a:rPr lang="fr-FR" dirty="0"/>
              <a:t> est nb = 1000</a:t>
            </a:r>
          </a:p>
          <a:p>
            <a:pPr lvl="1"/>
            <a:r>
              <a:rPr lang="fr-FR" dirty="0"/>
              <a:t>Si </a:t>
            </a:r>
            <a:r>
              <a:rPr lang="fr-FR" dirty="0" err="1"/>
              <a:t>epochs</a:t>
            </a:r>
            <a:r>
              <a:rPr lang="fr-FR" dirty="0"/>
              <a:t> = 10 il y aura 10000 inférences</a:t>
            </a:r>
          </a:p>
          <a:p>
            <a:r>
              <a:rPr lang="fr-FR" dirty="0" err="1"/>
              <a:t>batch_size</a:t>
            </a:r>
            <a:endParaRPr lang="fr-FR" dirty="0"/>
          </a:p>
          <a:p>
            <a:pPr lvl="1"/>
            <a:r>
              <a:rPr lang="fr-FR" dirty="0"/>
              <a:t>Il s’agit du ratio </a:t>
            </a:r>
            <a:r>
              <a:rPr lang="fr-FR" dirty="0" err="1"/>
              <a:t>nbInference</a:t>
            </a:r>
            <a:r>
              <a:rPr lang="fr-FR" dirty="0"/>
              <a:t> / </a:t>
            </a:r>
            <a:r>
              <a:rPr lang="fr-FR" dirty="0" err="1"/>
              <a:t>nbBacktracking</a:t>
            </a:r>
            <a:endParaRPr lang="fr-FR" dirty="0"/>
          </a:p>
          <a:p>
            <a:pPr lvl="1"/>
            <a:r>
              <a:rPr lang="fr-FR" dirty="0"/>
              <a:t>Moins précis car le </a:t>
            </a:r>
            <a:r>
              <a:rPr lang="fr-FR" dirty="0" err="1"/>
              <a:t>loss</a:t>
            </a:r>
            <a:r>
              <a:rPr lang="fr-FR" dirty="0"/>
              <a:t> est la moyenne des </a:t>
            </a:r>
            <a:r>
              <a:rPr lang="fr-FR" dirty="0" err="1"/>
              <a:t>loss</a:t>
            </a:r>
            <a:r>
              <a:rPr lang="fr-FR" dirty="0"/>
              <a:t> des inférences du </a:t>
            </a:r>
            <a:r>
              <a:rPr lang="fr-FR" dirty="0" err="1"/>
              <a:t>steps</a:t>
            </a:r>
            <a:endParaRPr lang="fr-FR" dirty="0"/>
          </a:p>
          <a:p>
            <a:pPr lvl="1"/>
            <a:r>
              <a:rPr lang="fr-FR" dirty="0"/>
              <a:t>Plus rapide sur GPU</a:t>
            </a:r>
          </a:p>
        </p:txBody>
      </p:sp>
    </p:spTree>
    <p:extLst>
      <p:ext uri="{BB962C8B-B14F-4D97-AF65-F5344CB8AC3E}">
        <p14:creationId xmlns:p14="http://schemas.microsoft.com/office/powerpoint/2010/main" val="157913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5 </a:t>
            </a:r>
            <a:r>
              <a:rPr lang="fr-FR" dirty="0" err="1"/>
              <a:t>epoch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214008"/>
            <a:ext cx="6408712" cy="37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2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</a:t>
            </a:r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frameworks</a:t>
            </a:r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de Deep Learning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Evaluate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Evalue le modèle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= </a:t>
            </a:r>
            <a:r>
              <a:rPr lang="fr-FR" dirty="0" err="1"/>
              <a:t>model.evaluate</a:t>
            </a:r>
            <a:r>
              <a:rPr lang="fr-FR" dirty="0"/>
              <a:t>(</a:t>
            </a:r>
            <a:r>
              <a:rPr lang="fr-FR" dirty="0" err="1"/>
              <a:t>dataset</a:t>
            </a:r>
            <a:r>
              <a:rPr lang="fr-FR" dirty="0"/>
              <a:t>, </a:t>
            </a:r>
            <a:r>
              <a:rPr lang="fr-FR" dirty="0" err="1"/>
              <a:t>steps</a:t>
            </a:r>
            <a:r>
              <a:rPr lang="fr-FR" dirty="0"/>
              <a:t>=30)</a:t>
            </a:r>
          </a:p>
          <a:p>
            <a:r>
              <a:rPr lang="fr-FR" dirty="0"/>
              <a:t>Calcul les </a:t>
            </a:r>
            <a:r>
              <a:rPr lang="fr-FR" dirty="0" err="1"/>
              <a:t>metrics</a:t>
            </a:r>
            <a:r>
              <a:rPr lang="fr-FR" dirty="0"/>
              <a:t> du </a:t>
            </a:r>
            <a:r>
              <a:rPr lang="fr-FR" dirty="0" err="1"/>
              <a:t>dataset</a:t>
            </a:r>
            <a:r>
              <a:rPr lang="fr-FR" dirty="0"/>
              <a:t> après l’apprentissage</a:t>
            </a:r>
          </a:p>
        </p:txBody>
      </p:sp>
    </p:spTree>
    <p:extLst>
      <p:ext uri="{BB962C8B-B14F-4D97-AF65-F5344CB8AC3E}">
        <p14:creationId xmlns:p14="http://schemas.microsoft.com/office/powerpoint/2010/main" val="221872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Predict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  <a:p>
            <a:pPr lvl="1"/>
            <a:r>
              <a:rPr lang="fr-FR" dirty="0" err="1"/>
              <a:t>result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(data, </a:t>
            </a:r>
            <a:r>
              <a:rPr lang="fr-FR" dirty="0" err="1"/>
              <a:t>batch_size</a:t>
            </a:r>
            <a:r>
              <a:rPr lang="fr-FR" dirty="0"/>
              <a:t>=32)</a:t>
            </a:r>
          </a:p>
          <a:p>
            <a:r>
              <a:rPr lang="fr-FR" dirty="0"/>
              <a:t>Calcul la prédiction pour data</a:t>
            </a:r>
          </a:p>
          <a:p>
            <a:pPr lvl="1"/>
            <a:r>
              <a:rPr lang="fr-FR" dirty="0" err="1"/>
              <a:t>Batch_size</a:t>
            </a:r>
            <a:r>
              <a:rPr lang="fr-FR" dirty="0"/>
              <a:t> définit le nombre de données analysées dans le même cycle GPU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3933056"/>
            <a:ext cx="625259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03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Overfitting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</a:t>
            </a:r>
            <a:r>
              <a:rPr lang="fr-FR" dirty="0" err="1"/>
              <a:t>surapprentissage</a:t>
            </a:r>
            <a:r>
              <a:rPr lang="fr-FR" dirty="0"/>
              <a:t>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19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Vocabulaire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TensorFlow</a:t>
            </a:r>
            <a:r>
              <a:rPr lang="fr-FR" sz="2400" dirty="0"/>
              <a:t> et </a:t>
            </a:r>
            <a:r>
              <a:rPr lang="fr-FR" sz="2400" dirty="0" err="1"/>
              <a:t>SKLearn</a:t>
            </a:r>
            <a:r>
              <a:rPr lang="fr-FR" sz="2400" dirty="0"/>
              <a:t> n’utilisent pas le même vocabulaire</a:t>
            </a:r>
          </a:p>
          <a:p>
            <a:r>
              <a:rPr lang="fr-FR" sz="2400" dirty="0" err="1"/>
              <a:t>TrainingSet</a:t>
            </a:r>
            <a:endParaRPr lang="fr-FR" sz="2400" dirty="0"/>
          </a:p>
          <a:p>
            <a:pPr lvl="1"/>
            <a:r>
              <a:rPr lang="fr-FR" sz="2000" dirty="0"/>
              <a:t>Jeux d’entrainement</a:t>
            </a:r>
          </a:p>
          <a:p>
            <a:pPr lvl="1"/>
            <a:r>
              <a:rPr lang="fr-FR" sz="2000" dirty="0"/>
              <a:t>Calcul du </a:t>
            </a:r>
            <a:r>
              <a:rPr lang="fr-FR" sz="2000" dirty="0" err="1"/>
              <a:t>Loss</a:t>
            </a:r>
            <a:endParaRPr lang="fr-FR" sz="2000" dirty="0"/>
          </a:p>
          <a:p>
            <a:r>
              <a:rPr lang="fr-FR" sz="2400" dirty="0" err="1"/>
              <a:t>ValidationSet</a:t>
            </a:r>
            <a:endParaRPr lang="fr-FR" sz="2400" dirty="0"/>
          </a:p>
          <a:p>
            <a:pPr lvl="1"/>
            <a:r>
              <a:rPr lang="fr-FR" sz="2000" dirty="0"/>
              <a:t>Jeux pour mesurer la qualité du modèle</a:t>
            </a:r>
          </a:p>
          <a:p>
            <a:pPr lvl="1"/>
            <a:r>
              <a:rPr lang="fr-FR" sz="2000" dirty="0"/>
              <a:t>Ne doit jamais être vu du modèle</a:t>
            </a:r>
          </a:p>
          <a:p>
            <a:r>
              <a:rPr lang="fr-FR" sz="2400" dirty="0" err="1"/>
              <a:t>TestSet</a:t>
            </a:r>
            <a:endParaRPr lang="fr-FR" sz="2400" dirty="0"/>
          </a:p>
          <a:p>
            <a:pPr lvl="1"/>
            <a:r>
              <a:rPr lang="fr-FR" sz="2000" dirty="0"/>
              <a:t>Recette final</a:t>
            </a:r>
          </a:p>
          <a:p>
            <a:pPr lvl="1"/>
            <a:r>
              <a:rPr lang="fr-FR" sz="2000" dirty="0"/>
              <a:t>Ne doit jamais être vu des développeurs</a:t>
            </a:r>
          </a:p>
        </p:txBody>
      </p:sp>
    </p:spTree>
    <p:extLst>
      <p:ext uri="{BB962C8B-B14F-4D97-AF65-F5344CB8AC3E}">
        <p14:creationId xmlns:p14="http://schemas.microsoft.com/office/powerpoint/2010/main" val="152137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</a:t>
            </a:r>
            <a:r>
              <a:rPr lang="fr-FR" dirty="0" err="1"/>
              <a:t>SKLearn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  <a:p>
            <a:r>
              <a:rPr lang="fr-FR" dirty="0" err="1"/>
              <a:t>SKLearn</a:t>
            </a:r>
            <a:r>
              <a:rPr lang="fr-FR" dirty="0"/>
              <a:t> appel test la validation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3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  <a:p>
            <a:pPr lvl="1"/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validation_split</a:t>
            </a:r>
            <a:r>
              <a:rPr lang="en-US" dirty="0"/>
              <a:t>=0.2)</a:t>
            </a:r>
            <a:endParaRPr lang="fr-FR" dirty="0"/>
          </a:p>
          <a:p>
            <a:r>
              <a:rPr lang="fr-FR" dirty="0"/>
              <a:t>Pour s’assurer la reproductibilité de la randomisation</a:t>
            </a:r>
          </a:p>
          <a:p>
            <a:pPr lvl="1"/>
            <a:r>
              <a:rPr lang="fr-FR" dirty="0" err="1"/>
              <a:t>tensorflow.random.set_seed</a:t>
            </a:r>
            <a:r>
              <a:rPr lang="fr-FR" dirty="0"/>
              <a:t>(1511)</a:t>
            </a:r>
          </a:p>
          <a:p>
            <a:r>
              <a:rPr lang="fr-FR" dirty="0"/>
              <a:t>En cas d’utilisation </a:t>
            </a:r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 err="1"/>
              <a:t>np.random.seed</a:t>
            </a:r>
            <a:r>
              <a:rPr lang="fr-FR" dirty="0"/>
              <a:t>(1511)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4143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Compréhension des 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Loss</a:t>
            </a:r>
            <a:r>
              <a:rPr lang="fr-FR" sz="2400" dirty="0"/>
              <a:t> détermine le </a:t>
            </a:r>
            <a:r>
              <a:rPr lang="fr-FR" sz="2400" dirty="0" err="1"/>
              <a:t>loss</a:t>
            </a:r>
            <a:r>
              <a:rPr lang="fr-FR" sz="2400" dirty="0"/>
              <a:t> de l’inférence avec le training set</a:t>
            </a:r>
          </a:p>
          <a:p>
            <a:r>
              <a:rPr lang="fr-FR" sz="2400" dirty="0" err="1"/>
              <a:t>Val_loss</a:t>
            </a:r>
            <a:r>
              <a:rPr lang="fr-FR" sz="2400" dirty="0"/>
              <a:t> détermine le </a:t>
            </a:r>
            <a:r>
              <a:rPr lang="fr-FR" sz="2400" dirty="0" err="1"/>
              <a:t>loss</a:t>
            </a:r>
            <a:r>
              <a:rPr lang="fr-FR" sz="2400" dirty="0"/>
              <a:t> de l’</a:t>
            </a:r>
            <a:r>
              <a:rPr lang="fr-FR" sz="2400" dirty="0" err="1"/>
              <a:t>epoch</a:t>
            </a:r>
            <a:r>
              <a:rPr lang="fr-FR" sz="2400" dirty="0"/>
              <a:t> avec le jeu de validation</a:t>
            </a:r>
          </a:p>
          <a:p>
            <a:r>
              <a:rPr lang="fr-FR" sz="2400" dirty="0" err="1"/>
              <a:t>Accuracy</a:t>
            </a:r>
            <a:r>
              <a:rPr lang="fr-FR" sz="2400" dirty="0"/>
              <a:t> détermine la précision de l’inférence avec le training set</a:t>
            </a:r>
          </a:p>
          <a:p>
            <a:r>
              <a:rPr lang="fr-FR" sz="2400" dirty="0"/>
              <a:t>Val_ </a:t>
            </a:r>
            <a:r>
              <a:rPr lang="fr-FR" sz="2400" dirty="0" err="1"/>
              <a:t>accuracy</a:t>
            </a:r>
            <a:r>
              <a:rPr lang="fr-FR" sz="2400" dirty="0"/>
              <a:t> détermine la précision de l’</a:t>
            </a:r>
            <a:r>
              <a:rPr lang="fr-FR" sz="2400" dirty="0" err="1"/>
              <a:t>epoch</a:t>
            </a:r>
            <a:r>
              <a:rPr lang="fr-FR" sz="2400" dirty="0"/>
              <a:t> avec le jeu de validation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est bas : le réseau ne fonctionne pas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&gt;&gt; </a:t>
            </a:r>
            <a:r>
              <a:rPr lang="fr-FR" sz="2400" dirty="0" err="1"/>
              <a:t>val_accuracy</a:t>
            </a:r>
            <a:r>
              <a:rPr lang="fr-FR" sz="2400" dirty="0"/>
              <a:t> : </a:t>
            </a:r>
            <a:r>
              <a:rPr lang="fr-FR" sz="2400" dirty="0" err="1"/>
              <a:t>overfitting</a:t>
            </a:r>
            <a:endParaRPr lang="fr-FR" sz="2400" dirty="0"/>
          </a:p>
          <a:p>
            <a:r>
              <a:rPr lang="fr-FR" sz="2400" dirty="0"/>
              <a:t>Si </a:t>
            </a:r>
            <a:r>
              <a:rPr lang="fr-FR" sz="2400" dirty="0" err="1"/>
              <a:t>accuracy</a:t>
            </a:r>
            <a:r>
              <a:rPr lang="fr-FR" sz="2400" dirty="0"/>
              <a:t> &gt; </a:t>
            </a:r>
            <a:r>
              <a:rPr lang="fr-FR" sz="2400" dirty="0" err="1"/>
              <a:t>val_accuracy</a:t>
            </a:r>
            <a:r>
              <a:rPr lang="fr-FR" sz="2400" dirty="0"/>
              <a:t> : léger </a:t>
            </a:r>
            <a:r>
              <a:rPr lang="fr-FR" sz="2400" dirty="0" err="1"/>
              <a:t>overfitting</a:t>
            </a:r>
            <a:endParaRPr lang="fr-FR" sz="2400" dirty="0"/>
          </a:p>
          <a:p>
            <a:r>
              <a:rPr lang="fr-FR" sz="2400" dirty="0"/>
              <a:t>Si </a:t>
            </a:r>
            <a:r>
              <a:rPr lang="fr-FR" sz="2400" dirty="0" err="1"/>
              <a:t>val_accuracy</a:t>
            </a:r>
            <a:r>
              <a:rPr lang="fr-FR" sz="2400" dirty="0"/>
              <a:t> &gt;= </a:t>
            </a:r>
            <a:r>
              <a:rPr lang="fr-FR" sz="2400" dirty="0" err="1"/>
              <a:t>accuracy</a:t>
            </a:r>
            <a:r>
              <a:rPr lang="fr-FR" sz="2400" dirty="0"/>
              <a:t> : parfait</a:t>
            </a:r>
          </a:p>
          <a:p>
            <a:r>
              <a:rPr lang="fr-FR" sz="2400" dirty="0"/>
              <a:t>Si </a:t>
            </a:r>
            <a:r>
              <a:rPr lang="fr-FR" sz="2400" dirty="0" err="1"/>
              <a:t>val_accuracy</a:t>
            </a:r>
            <a:r>
              <a:rPr lang="fr-FR" sz="2400" dirty="0"/>
              <a:t> &gt;&gt; </a:t>
            </a:r>
            <a:r>
              <a:rPr lang="fr-FR" sz="2400" dirty="0" err="1"/>
              <a:t>accuracy</a:t>
            </a:r>
            <a:r>
              <a:rPr lang="fr-FR" sz="2400" dirty="0"/>
              <a:t> : anormal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0950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du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l’instant nous avons pris MSE</a:t>
            </a:r>
          </a:p>
          <a:p>
            <a:pPr lvl="1"/>
            <a:r>
              <a:rPr lang="fr-FR" dirty="0"/>
              <a:t>Marche bien pour des données numériques</a:t>
            </a:r>
          </a:p>
          <a:p>
            <a:pPr lvl="1"/>
            <a:r>
              <a:rPr lang="fr-FR" dirty="0"/>
              <a:t>Marche mal pour des catégories, surtout si leur nombre est &gt; 2</a:t>
            </a:r>
          </a:p>
          <a:p>
            <a:pPr lvl="1"/>
            <a:r>
              <a:rPr lang="fr-FR" dirty="0"/>
              <a:t>Par exemple, pour MNIST, le MSE entre 1 et 7 est 36 alors que le MSE entre 1 et 2 est 1</a:t>
            </a:r>
          </a:p>
          <a:p>
            <a:r>
              <a:rPr lang="fr-FR" dirty="0"/>
              <a:t>La solution est </a:t>
            </a:r>
            <a:r>
              <a:rPr lang="fr-FR" dirty="0" err="1"/>
              <a:t>categorical_crossentropy</a:t>
            </a:r>
            <a:r>
              <a:rPr lang="fr-FR" dirty="0"/>
              <a:t> pour les catégories</a:t>
            </a:r>
          </a:p>
          <a:p>
            <a:pPr lvl="1"/>
            <a:r>
              <a:rPr lang="fr-FR" dirty="0" err="1"/>
              <a:t>Binary_crossentropy</a:t>
            </a:r>
            <a:r>
              <a:rPr lang="fr-FR" dirty="0"/>
              <a:t> si le nombre de catégorie = 2</a:t>
            </a:r>
          </a:p>
        </p:txBody>
      </p:sp>
    </p:spTree>
    <p:extLst>
      <p:ext uri="{BB962C8B-B14F-4D97-AF65-F5344CB8AC3E}">
        <p14:creationId xmlns:p14="http://schemas.microsoft.com/office/powerpoint/2010/main" val="2908699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6EE5B-DE35-4889-9449-64CF7C38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de répartition de probabilité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C6585B-826F-466E-BCBD-546392E1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La somme des scores doit faire 1</a:t>
            </a:r>
          </a:p>
          <a:p>
            <a:r>
              <a:rPr lang="fr-FR" dirty="0"/>
              <a:t>Répartition linéaire</a:t>
            </a:r>
          </a:p>
          <a:p>
            <a:pPr lvl="1"/>
            <a:r>
              <a:rPr lang="fr-FR" dirty="0"/>
              <a:t>Respect des ratios des scores</a:t>
            </a:r>
          </a:p>
          <a:p>
            <a:pPr lvl="1"/>
            <a:r>
              <a:rPr lang="fr-FR" dirty="0"/>
              <a:t>lambda x : x / </a:t>
            </a:r>
            <a:r>
              <a:rPr lang="fr-FR" dirty="0" err="1"/>
              <a:t>sum</a:t>
            </a:r>
            <a:r>
              <a:rPr lang="fr-FR" dirty="0"/>
              <a:t>(x)</a:t>
            </a:r>
          </a:p>
          <a:p>
            <a:r>
              <a:rPr lang="fr-FR" dirty="0"/>
              <a:t>Répartition géométrique</a:t>
            </a:r>
          </a:p>
          <a:p>
            <a:pPr lvl="1"/>
            <a:r>
              <a:rPr lang="fr-FR" dirty="0"/>
              <a:t>Non respect des ratios mais respect de l'ordre</a:t>
            </a:r>
          </a:p>
          <a:p>
            <a:pPr lvl="1"/>
            <a:r>
              <a:rPr lang="fr-FR" dirty="0"/>
              <a:t>lambda x : x ** 2 / </a:t>
            </a:r>
            <a:r>
              <a:rPr lang="fr-FR" dirty="0" err="1"/>
              <a:t>sum</a:t>
            </a:r>
            <a:r>
              <a:rPr lang="fr-FR" dirty="0"/>
              <a:t>(x ** 2)</a:t>
            </a:r>
          </a:p>
          <a:p>
            <a:r>
              <a:rPr lang="fr-FR" dirty="0" err="1"/>
              <a:t>Softmax</a:t>
            </a:r>
            <a:endParaRPr lang="fr-FR" dirty="0"/>
          </a:p>
          <a:p>
            <a:pPr lvl="1"/>
            <a:r>
              <a:rPr lang="fr-FR" dirty="0"/>
              <a:t>Aide au choix</a:t>
            </a:r>
          </a:p>
          <a:p>
            <a:pPr lvl="1"/>
            <a:r>
              <a:rPr lang="fr-FR" dirty="0"/>
              <a:t>lambda x : </a:t>
            </a:r>
            <a:r>
              <a:rPr lang="fr-FR" dirty="0" err="1"/>
              <a:t>np.exp</a:t>
            </a:r>
            <a:r>
              <a:rPr lang="fr-FR" dirty="0"/>
              <a:t>(x)/</a:t>
            </a:r>
            <a:r>
              <a:rPr lang="fr-FR" dirty="0" err="1"/>
              <a:t>sum</a:t>
            </a:r>
            <a:r>
              <a:rPr lang="fr-FR" dirty="0"/>
              <a:t>(</a:t>
            </a:r>
            <a:r>
              <a:rPr lang="fr-FR" dirty="0" err="1"/>
              <a:t>np.exp</a:t>
            </a:r>
            <a:r>
              <a:rPr lang="fr-FR" dirty="0"/>
              <a:t>(x))</a:t>
            </a:r>
          </a:p>
        </p:txBody>
      </p:sp>
    </p:spTree>
    <p:extLst>
      <p:ext uri="{BB962C8B-B14F-4D97-AF65-F5344CB8AC3E}">
        <p14:creationId xmlns:p14="http://schemas.microsoft.com/office/powerpoint/2010/main" val="446270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Softmax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le nombre de catégorie est = 2</a:t>
            </a:r>
          </a:p>
          <a:p>
            <a:pPr lvl="1"/>
            <a:r>
              <a:rPr lang="fr-FR" dirty="0"/>
              <a:t>Il faut un output layer avec 1 neurone</a:t>
            </a:r>
          </a:p>
          <a:p>
            <a:pPr lvl="1"/>
            <a:r>
              <a:rPr lang="fr-FR" dirty="0"/>
              <a:t>L’activation </a:t>
            </a:r>
            <a:r>
              <a:rPr lang="fr-FR" dirty="0" err="1"/>
              <a:t>sigmoid</a:t>
            </a:r>
            <a:r>
              <a:rPr lang="fr-FR" dirty="0"/>
              <a:t> est couramment utilisée</a:t>
            </a:r>
          </a:p>
          <a:p>
            <a:pPr lvl="1"/>
            <a:r>
              <a:rPr lang="fr-FR" dirty="0"/>
              <a:t>Il est possible également d’avoir un output layer avec 2 neurones, mais il est indispensable que la somme des sorties = 1</a:t>
            </a:r>
          </a:p>
          <a:p>
            <a:r>
              <a:rPr lang="fr-FR" dirty="0"/>
              <a:t>Si le nombre de catégorie &gt; 2</a:t>
            </a:r>
          </a:p>
          <a:p>
            <a:pPr lvl="1"/>
            <a:r>
              <a:rPr lang="fr-FR" dirty="0"/>
              <a:t>Il faut autant d’output que de catégorie</a:t>
            </a:r>
          </a:p>
          <a:p>
            <a:pPr lvl="1"/>
            <a:r>
              <a:rPr lang="fr-FR" dirty="0"/>
              <a:t>L’activation </a:t>
            </a:r>
            <a:r>
              <a:rPr lang="fr-FR" dirty="0" err="1"/>
              <a:t>softmax</a:t>
            </a:r>
            <a:r>
              <a:rPr lang="fr-FR" dirty="0"/>
              <a:t> doit être utilisée</a:t>
            </a:r>
          </a:p>
        </p:txBody>
      </p:sp>
    </p:spTree>
    <p:extLst>
      <p:ext uri="{BB962C8B-B14F-4D97-AF65-F5344CB8AC3E}">
        <p14:creationId xmlns:p14="http://schemas.microsoft.com/office/powerpoint/2010/main" val="142186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13A96-8EAA-B9B7-4531-1827729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PyTorch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8C799A-C0BC-D394-ECF5-A31A72310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2016</a:t>
            </a:r>
          </a:p>
          <a:p>
            <a:r>
              <a:rPr lang="fr-FR" dirty="0"/>
              <a:t>Facebook </a:t>
            </a:r>
            <a:r>
              <a:rPr lang="fr-FR" dirty="0" err="1"/>
              <a:t>PyTorch</a:t>
            </a:r>
            <a:endParaRPr lang="fr-FR" dirty="0"/>
          </a:p>
          <a:p>
            <a:r>
              <a:rPr lang="fr-FR" dirty="0"/>
              <a:t>Premier </a:t>
            </a:r>
            <a:r>
              <a:rPr lang="fr-FR" dirty="0" err="1"/>
              <a:t>framework</a:t>
            </a:r>
            <a:r>
              <a:rPr lang="fr-FR" dirty="0"/>
              <a:t> de Deep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78859-9FCF-D6DB-9288-0B721302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3933057"/>
            <a:ext cx="2875756" cy="71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Solidification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modèle est </a:t>
            </a:r>
            <a:r>
              <a:rPr lang="fr-FR" dirty="0" err="1"/>
              <a:t>sauvegardable</a:t>
            </a:r>
            <a:endParaRPr lang="fr-FR" dirty="0"/>
          </a:p>
          <a:p>
            <a:r>
              <a:rPr lang="fr-FR" dirty="0"/>
              <a:t>Il est possible de sauvegarder uniquement les poids des </a:t>
            </a:r>
            <a:r>
              <a:rPr lang="fr-FR" dirty="0" err="1"/>
              <a:t>tensors</a:t>
            </a:r>
            <a:endParaRPr lang="fr-FR" dirty="0"/>
          </a:p>
          <a:p>
            <a:pPr lvl="1"/>
            <a:r>
              <a:rPr lang="fr-FR" dirty="0"/>
              <a:t>Le réseaux (Dense) doit être présent dans le code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Le format H5 est compatible </a:t>
            </a:r>
            <a:r>
              <a:rPr lang="fr-FR" dirty="0" err="1"/>
              <a:t>Keras</a:t>
            </a:r>
            <a:r>
              <a:rPr lang="fr-FR" dirty="0"/>
              <a:t> et donc portable</a:t>
            </a:r>
          </a:p>
          <a:p>
            <a:pPr lvl="2"/>
            <a:r>
              <a:rPr lang="fr-FR" dirty="0"/>
              <a:t>Requiert h5py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87" y="3429001"/>
            <a:ext cx="43053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70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Solidification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Il est possible de sauvegarder la configuration du modèle</a:t>
            </a:r>
          </a:p>
          <a:p>
            <a:pPr lvl="1"/>
            <a:r>
              <a:rPr lang="fr-FR"/>
              <a:t>Portable</a:t>
            </a:r>
          </a:p>
          <a:p>
            <a:pPr lvl="1"/>
            <a:r>
              <a:rPr lang="fr-FR"/>
              <a:t>JSON</a:t>
            </a:r>
          </a:p>
          <a:p>
            <a:pPr lvl="1"/>
            <a:r>
              <a:rPr lang="fr-FR"/>
              <a:t>json_string = model.to_json()</a:t>
            </a:r>
          </a:p>
          <a:p>
            <a:r>
              <a:rPr lang="fr-FR"/>
              <a:t>Il est possible de sauvegarder entièrement le modèle</a:t>
            </a:r>
          </a:p>
          <a:p>
            <a:pPr lvl="1"/>
            <a:r>
              <a:rPr lang="fr-FR"/>
              <a:t>Uniquement Keras H5</a:t>
            </a:r>
          </a:p>
          <a:p>
            <a:pPr lvl="1"/>
            <a:r>
              <a:rPr lang="fr-FR"/>
              <a:t>model.save(file.h5)</a:t>
            </a:r>
          </a:p>
          <a:p>
            <a:pPr lvl="1"/>
            <a:r>
              <a:rPr lang="fr-FR"/>
              <a:t>model = tf.keras.models.load_model(file.h5)</a:t>
            </a:r>
          </a:p>
        </p:txBody>
      </p:sp>
    </p:spTree>
    <p:extLst>
      <p:ext uri="{BB962C8B-B14F-4D97-AF65-F5344CB8AC3E}">
        <p14:creationId xmlns:p14="http://schemas.microsoft.com/office/powerpoint/2010/main" val="188615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TensorFlow</a:t>
            </a:r>
            <a:r>
              <a:rPr lang="fr-FR" dirty="0"/>
              <a:t> est un outil open source d'apprentissage automatique développé par Google</a:t>
            </a:r>
          </a:p>
          <a:p>
            <a:pPr lvl="1"/>
            <a:r>
              <a:rPr lang="fr-FR" dirty="0"/>
              <a:t>Le code source a été ouvert le 9 novembre 2015 par Google et publié sous licence Apache</a:t>
            </a:r>
          </a:p>
          <a:p>
            <a:pPr lvl="1"/>
            <a:r>
              <a:rPr lang="fr-FR" dirty="0"/>
              <a:t>V 1.0 du 11 février 2017</a:t>
            </a:r>
          </a:p>
          <a:p>
            <a:r>
              <a:rPr lang="fr-FR" dirty="0"/>
              <a:t>Est doté d'une interface Python.</a:t>
            </a:r>
          </a:p>
          <a:p>
            <a:r>
              <a:rPr lang="fr-FR" dirty="0" err="1"/>
              <a:t>TensorFlow</a:t>
            </a:r>
            <a:r>
              <a:rPr lang="fr-FR" dirty="0"/>
              <a:t> est l'un des outils les plus utilisés en IA dans le domaine de l'apprentissage machine</a:t>
            </a:r>
          </a:p>
          <a:p>
            <a:r>
              <a:rPr lang="fr-FR" dirty="0"/>
              <a:t>Développé par Google Brain filiale d'Alphabet</a:t>
            </a:r>
          </a:p>
        </p:txBody>
      </p:sp>
    </p:spTree>
    <p:extLst>
      <p:ext uri="{BB962C8B-B14F-4D97-AF65-F5344CB8AC3E}">
        <p14:creationId xmlns:p14="http://schemas.microsoft.com/office/powerpoint/2010/main" val="309676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Installation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Test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</a:t>
            </a:r>
            <a:r>
              <a:rPr lang="fr-FR" dirty="0"/>
              <a:t> as </a:t>
            </a:r>
            <a:r>
              <a:rPr lang="fr-FR" dirty="0" err="1"/>
              <a:t>tf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378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GPU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tensorflow</a:t>
            </a:r>
            <a:endParaRPr lang="fr-FR" dirty="0"/>
          </a:p>
          <a:p>
            <a:r>
              <a:rPr lang="fr-FR" dirty="0"/>
              <a:t>Nécessite une (des) carte(s) graphiques </a:t>
            </a:r>
            <a:r>
              <a:rPr lang="fr-FR" dirty="0" err="1"/>
              <a:t>NVidia</a:t>
            </a:r>
            <a:endParaRPr lang="fr-FR" dirty="0"/>
          </a:p>
          <a:p>
            <a:pPr lvl="1"/>
            <a:r>
              <a:rPr lang="fr-FR" dirty="0"/>
              <a:t>Compatible CUDA</a:t>
            </a:r>
          </a:p>
          <a:p>
            <a:r>
              <a:rPr lang="fr-FR" dirty="0"/>
              <a:t>Prérequis</a:t>
            </a:r>
          </a:p>
          <a:p>
            <a:pPr lvl="1"/>
            <a:r>
              <a:rPr lang="fr-FR" dirty="0"/>
              <a:t>CUDA 10.1</a:t>
            </a:r>
          </a:p>
          <a:p>
            <a:pPr lvl="1"/>
            <a:r>
              <a:rPr lang="fr-FR" dirty="0" err="1"/>
              <a:t>CuDNN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98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CUDA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API et Architecture </a:t>
            </a:r>
            <a:r>
              <a:rPr lang="fr-FR" dirty="0" err="1"/>
              <a:t>NVidia</a:t>
            </a:r>
            <a:r>
              <a:rPr lang="fr-FR" dirty="0"/>
              <a:t> de traitement parallèle de GPU</a:t>
            </a:r>
          </a:p>
          <a:p>
            <a:r>
              <a:rPr lang="fr-FR" dirty="0"/>
              <a:t>Obligatoire pour </a:t>
            </a:r>
            <a:r>
              <a:rPr lang="fr-FR" dirty="0" err="1"/>
              <a:t>TensorFlow</a:t>
            </a:r>
            <a:r>
              <a:rPr lang="fr-FR" dirty="0"/>
              <a:t> GPU</a:t>
            </a:r>
          </a:p>
          <a:p>
            <a:pPr lvl="1"/>
            <a:r>
              <a:rPr lang="fr-FR" dirty="0"/>
              <a:t>Uniquement pour cartes graphiques haut de gamme</a:t>
            </a:r>
          </a:p>
          <a:p>
            <a:pPr lvl="1"/>
            <a:r>
              <a:rPr lang="fr-FR" dirty="0"/>
              <a:t>Compatible cartes </a:t>
            </a:r>
            <a:r>
              <a:rPr lang="fr-FR" dirty="0" err="1"/>
              <a:t>mutliples</a:t>
            </a:r>
            <a:endParaRPr lang="fr-FR" dirty="0"/>
          </a:p>
          <a:p>
            <a:pPr lvl="1"/>
            <a:r>
              <a:rPr lang="fr-FR" dirty="0"/>
              <a:t>Compatible TPU et ferme de GPU</a:t>
            </a:r>
          </a:p>
          <a:p>
            <a:r>
              <a:rPr lang="fr-FR" dirty="0"/>
              <a:t>CUDA </a:t>
            </a:r>
            <a:r>
              <a:rPr lang="fr-FR" dirty="0" err="1"/>
              <a:t>Toolkit</a:t>
            </a:r>
            <a:endParaRPr lang="fr-FR" dirty="0"/>
          </a:p>
          <a:p>
            <a:pPr lvl="1"/>
            <a:r>
              <a:rPr lang="fr-FR" dirty="0" err="1"/>
              <a:t>Toolkit</a:t>
            </a:r>
            <a:r>
              <a:rPr lang="fr-FR" dirty="0"/>
              <a:t> de programmation parallèle sur GPU</a:t>
            </a:r>
          </a:p>
          <a:p>
            <a:pPr lvl="1"/>
            <a:r>
              <a:rPr lang="fr-FR" dirty="0"/>
              <a:t>CUPTI : Outil de </a:t>
            </a:r>
            <a:r>
              <a:rPr lang="fr-FR" dirty="0" err="1"/>
              <a:t>debugging</a:t>
            </a:r>
            <a:r>
              <a:rPr lang="fr-FR" dirty="0"/>
              <a:t> et </a:t>
            </a:r>
            <a:r>
              <a:rPr lang="fr-FR" dirty="0" err="1"/>
              <a:t>tracage</a:t>
            </a:r>
            <a:r>
              <a:rPr lang="fr-FR" dirty="0"/>
              <a:t> de GPU</a:t>
            </a:r>
          </a:p>
          <a:p>
            <a:r>
              <a:rPr lang="fr-FR" dirty="0" err="1"/>
              <a:t>NVidia</a:t>
            </a:r>
            <a:r>
              <a:rPr lang="fr-FR" dirty="0"/>
              <a:t> </a:t>
            </a:r>
            <a:r>
              <a:rPr lang="fr-FR" dirty="0" err="1"/>
              <a:t>Deep</a:t>
            </a:r>
            <a:r>
              <a:rPr lang="fr-FR" dirty="0"/>
              <a:t> Learning SDK est basé sur CUDA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029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Keras</a:t>
            </a:r>
            <a:r>
              <a:rPr lang="fr-FR" dirty="0"/>
              <a:t> est une API Python portable qui permet d'effectuer du </a:t>
            </a:r>
            <a:r>
              <a:rPr lang="fr-FR" dirty="0" err="1"/>
              <a:t>Deep</a:t>
            </a:r>
            <a:r>
              <a:rPr lang="fr-FR" dirty="0"/>
              <a:t> Learning par-dessus </a:t>
            </a:r>
            <a:r>
              <a:rPr lang="fr-FR" dirty="0" err="1"/>
              <a:t>Tensorflow</a:t>
            </a:r>
            <a:r>
              <a:rPr lang="fr-FR" dirty="0"/>
              <a:t>,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Elle a été initialement écrite par François Chollet</a:t>
            </a:r>
          </a:p>
          <a:p>
            <a:pPr lvl="2"/>
            <a:r>
              <a:rPr lang="fr-FR" dirty="0"/>
              <a:t>Salarié de Google</a:t>
            </a:r>
          </a:p>
          <a:p>
            <a:pPr lvl="1"/>
            <a:r>
              <a:rPr lang="fr-FR" dirty="0"/>
              <a:t>Permet d'écrire des réseaux neuronaux simplement</a:t>
            </a:r>
          </a:p>
          <a:p>
            <a:pPr lvl="1"/>
            <a:r>
              <a:rPr lang="fr-FR" dirty="0"/>
              <a:t>Permet de rendre le code </a:t>
            </a:r>
            <a:r>
              <a:rPr lang="fr-FR" dirty="0" err="1"/>
              <a:t>TensorFlow</a:t>
            </a:r>
            <a:r>
              <a:rPr lang="fr-FR" dirty="0"/>
              <a:t> portable vers CNTK et </a:t>
            </a:r>
            <a:r>
              <a:rPr lang="fr-FR" dirty="0" err="1"/>
              <a:t>Theano</a:t>
            </a:r>
            <a:endParaRPr lang="fr-FR" dirty="0"/>
          </a:p>
          <a:p>
            <a:pPr lvl="1"/>
            <a:r>
              <a:rPr lang="fr-FR" dirty="0"/>
              <a:t>Package </a:t>
            </a:r>
            <a:r>
              <a:rPr lang="fr-FR" dirty="0" err="1"/>
              <a:t>keras</a:t>
            </a:r>
            <a:endParaRPr lang="fr-FR" dirty="0"/>
          </a:p>
          <a:p>
            <a:r>
              <a:rPr lang="fr-FR" dirty="0"/>
              <a:t>Inclus dans </a:t>
            </a:r>
            <a:r>
              <a:rPr lang="fr-FR" dirty="0" err="1"/>
              <a:t>Tensorflow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tensorflow.keras</a:t>
            </a:r>
            <a:r>
              <a:rPr lang="fr-FR" dirty="0"/>
              <a:t> as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1026" name="Picture 2" descr="FranÃ§ois Choll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577" y="1844824"/>
            <a:ext cx="1381994" cy="138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9" y="1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simple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MLP 5x5x1</a:t>
            </a:r>
          </a:p>
          <a:p>
            <a:pPr lvl="1"/>
            <a:r>
              <a:rPr lang="fr-FR" dirty="0"/>
              <a:t>Par défaut l’activation est </a:t>
            </a:r>
            <a:r>
              <a:rPr lang="fr-FR" dirty="0" err="1"/>
              <a:t>linear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2996952"/>
            <a:ext cx="4886039" cy="20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6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20516</TotalTime>
  <Words>1254</Words>
  <Application>Microsoft Office PowerPoint</Application>
  <PresentationFormat>Grand écran</PresentationFormat>
  <Paragraphs>202</Paragraphs>
  <Slides>31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PyTorch</vt:lpstr>
      <vt:lpstr>TensorFlow</vt:lpstr>
      <vt:lpstr>Installation</vt:lpstr>
      <vt:lpstr>GPU</vt:lpstr>
      <vt:lpstr>CUDA</vt:lpstr>
      <vt:lpstr>Keras</vt:lpstr>
      <vt:lpstr>Exemple simple</vt:lpstr>
      <vt:lpstr>MLP avec activation</vt:lpstr>
      <vt:lpstr>Dense</vt:lpstr>
      <vt:lpstr>Sequential</vt:lpstr>
      <vt:lpstr>Model</vt:lpstr>
      <vt:lpstr>Optimizer</vt:lpstr>
      <vt:lpstr>Optimizer</vt:lpstr>
      <vt:lpstr>Compile</vt:lpstr>
      <vt:lpstr>Fit</vt:lpstr>
      <vt:lpstr>Epochs</vt:lpstr>
      <vt:lpstr>Evolution de loss</vt:lpstr>
      <vt:lpstr>Evaluate</vt:lpstr>
      <vt:lpstr>Predict</vt:lpstr>
      <vt:lpstr>Overfitting</vt:lpstr>
      <vt:lpstr>Vocabulaire</vt:lpstr>
      <vt:lpstr>Méthode SKLearn</vt:lpstr>
      <vt:lpstr>Méthode Keras</vt:lpstr>
      <vt:lpstr>Compréhension des résultats</vt:lpstr>
      <vt:lpstr>Calcul du loss</vt:lpstr>
      <vt:lpstr>Fonction de répartition de probabilité</vt:lpstr>
      <vt:lpstr>Softmax</vt:lpstr>
      <vt:lpstr>Solidification du modèle</vt:lpstr>
      <vt:lpstr>Solidification du modèle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197</cp:revision>
  <dcterms:created xsi:type="dcterms:W3CDTF">2022-01-03T13:45:22Z</dcterms:created>
  <dcterms:modified xsi:type="dcterms:W3CDTF">2023-12-13T16:14:30Z</dcterms:modified>
</cp:coreProperties>
</file>